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345" r:id="rId3"/>
    <p:sldId id="346" r:id="rId4"/>
    <p:sldId id="303" r:id="rId5"/>
    <p:sldId id="304" r:id="rId6"/>
    <p:sldId id="305" r:id="rId7"/>
    <p:sldId id="306" r:id="rId8"/>
    <p:sldId id="307" r:id="rId9"/>
    <p:sldId id="308" r:id="rId10"/>
    <p:sldId id="296" r:id="rId11"/>
    <p:sldId id="264" r:id="rId12"/>
    <p:sldId id="395" r:id="rId13"/>
    <p:sldId id="400" r:id="rId14"/>
    <p:sldId id="399" r:id="rId15"/>
    <p:sldId id="396" r:id="rId16"/>
    <p:sldId id="401" r:id="rId17"/>
    <p:sldId id="397" r:id="rId18"/>
    <p:sldId id="398" r:id="rId19"/>
    <p:sldId id="266" r:id="rId20"/>
    <p:sldId id="329" r:id="rId21"/>
    <p:sldId id="325" r:id="rId22"/>
    <p:sldId id="328" r:id="rId23"/>
    <p:sldId id="326" r:id="rId24"/>
    <p:sldId id="327" r:id="rId25"/>
    <p:sldId id="402" r:id="rId26"/>
    <p:sldId id="403" r:id="rId27"/>
    <p:sldId id="386" r:id="rId28"/>
    <p:sldId id="388" r:id="rId29"/>
    <p:sldId id="390" r:id="rId30"/>
    <p:sldId id="380" r:id="rId31"/>
    <p:sldId id="404" r:id="rId32"/>
    <p:sldId id="381" r:id="rId33"/>
    <p:sldId id="405" r:id="rId34"/>
    <p:sldId id="406" r:id="rId35"/>
    <p:sldId id="383" r:id="rId36"/>
    <p:sldId id="385" r:id="rId37"/>
    <p:sldId id="384" r:id="rId38"/>
    <p:sldId id="368" r:id="rId39"/>
    <p:sldId id="353" r:id="rId40"/>
    <p:sldId id="365" r:id="rId41"/>
    <p:sldId id="357" r:id="rId42"/>
    <p:sldId id="367" r:id="rId43"/>
    <p:sldId id="372" r:id="rId44"/>
    <p:sldId id="370" r:id="rId45"/>
    <p:sldId id="373" r:id="rId46"/>
    <p:sldId id="374" r:id="rId47"/>
    <p:sldId id="366" r:id="rId48"/>
    <p:sldId id="411" r:id="rId49"/>
    <p:sldId id="354" r:id="rId50"/>
    <p:sldId id="355" r:id="rId51"/>
    <p:sldId id="356" r:id="rId52"/>
    <p:sldId id="376" r:id="rId53"/>
    <p:sldId id="407" r:id="rId54"/>
    <p:sldId id="410" r:id="rId55"/>
    <p:sldId id="408" r:id="rId56"/>
    <p:sldId id="409" r:id="rId57"/>
    <p:sldId id="379" r:id="rId58"/>
    <p:sldId id="377" r:id="rId59"/>
    <p:sldId id="412" r:id="rId60"/>
    <p:sldId id="378" r:id="rId61"/>
    <p:sldId id="321" r:id="rId62"/>
    <p:sldId id="32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FECE-02CE-41A2-A682-72C786B780B4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D6DE-92A1-4456-9437-14A791E40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77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DrummingRobotController.mp4" TargetMode="External"/><Relationship Id="rId2" Type="http://schemas.openxmlformats.org/officeDocument/2006/relationships/hyperlink" Target="DrummingRobotHostSide.mp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Beat Extraction with Application to Robot Drumming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</a:p>
          <a:p>
            <a:r>
              <a:rPr lang="en-US" dirty="0" smtClean="0"/>
              <a:t>Michael </a:t>
            </a:r>
            <a:r>
              <a:rPr lang="en-US" dirty="0"/>
              <a:t>Engstrom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3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 input samples can be decomposed</a:t>
            </a:r>
          </a:p>
          <a:p>
            <a:r>
              <a:rPr lang="en-US" dirty="0" smtClean="0"/>
              <a:t>Algorithm steps: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pPr lvl="1"/>
            <a:r>
              <a:rPr lang="en-US" dirty="0" smtClean="0"/>
              <a:t>Envelope Extraction </a:t>
            </a:r>
            <a:r>
              <a:rPr lang="en-US" dirty="0"/>
              <a:t>(Fourier </a:t>
            </a:r>
            <a:r>
              <a:rPr lang="en-US" dirty="0" smtClean="0"/>
              <a:t>Transform)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Rectification</a:t>
            </a:r>
          </a:p>
          <a:p>
            <a:pPr lvl="1"/>
            <a:r>
              <a:rPr lang="en-US" dirty="0" smtClean="0"/>
              <a:t>Comb Filter (to match sample to known </a:t>
            </a:r>
            <a:r>
              <a:rPr lang="en-US" dirty="0" err="1" smtClean="0"/>
              <a:t>bpm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1226"/>
            <a:ext cx="5762192" cy="59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  <a:p>
            <a:pPr lvl="1"/>
            <a:r>
              <a:rPr lang="en-US" dirty="0" smtClean="0"/>
              <a:t>Allows for different instruments to be detected</a:t>
            </a:r>
          </a:p>
          <a:p>
            <a:pPr lvl="2"/>
            <a:r>
              <a:rPr lang="en-US" dirty="0" smtClean="0"/>
              <a:t>0-200Hz, 200-400Hz, 400-800Hz, 800-1600Hz, 1600-3200Hz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9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3 </a:t>
            </a:r>
            <a:r>
              <a:rPr lang="en-US" dirty="0"/>
              <a:t>dB of ripple in </a:t>
            </a:r>
            <a:r>
              <a:rPr lang="en-US" dirty="0" smtClean="0"/>
              <a:t>the </a:t>
            </a:r>
            <a:r>
              <a:rPr lang="en-US" dirty="0" err="1" smtClean="0"/>
              <a:t>passband</a:t>
            </a:r>
            <a:endParaRPr lang="en-US" dirty="0" smtClean="0"/>
          </a:p>
          <a:p>
            <a:pPr lvl="1"/>
            <a:r>
              <a:rPr lang="en-US" dirty="0" smtClean="0"/>
              <a:t>40 </a:t>
            </a:r>
            <a:r>
              <a:rPr lang="en-US" dirty="0"/>
              <a:t>dB of rejection in the </a:t>
            </a:r>
            <a:r>
              <a:rPr lang="en-US" dirty="0" err="1"/>
              <a:t>stopband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4600"/>
            <a:ext cx="7486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1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438400"/>
            <a:ext cx="7372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Extraction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robot that will play drums in rhythm to an audio source which is detected in the environment</a:t>
            </a:r>
          </a:p>
          <a:p>
            <a:r>
              <a:rPr lang="en-US" dirty="0" smtClean="0"/>
              <a:t>A robot control board will move servos to make arms and legs pound drums to a beat</a:t>
            </a:r>
          </a:p>
          <a:p>
            <a:r>
              <a:rPr lang="en-US" dirty="0" smtClean="0"/>
              <a:t>An input device will detect the audio, extract the beat, and send the information to the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smtClean="0"/>
              <a:t>Filter </a:t>
            </a:r>
            <a:r>
              <a:rPr lang="en-US" dirty="0" smtClean="0"/>
              <a:t>each of the signal segments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8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2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7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8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  <a:p>
            <a:pPr lvl="2"/>
            <a:r>
              <a:rPr lang="en-US" dirty="0" smtClean="0"/>
              <a:t>Convert back to Time Domain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2338387"/>
            <a:ext cx="5016556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38387"/>
            <a:ext cx="50768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0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5" y="2394544"/>
            <a:ext cx="4768105" cy="44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Discrete Fourier Transform for digital signals: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5105400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Extraction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</a:p>
          <a:p>
            <a:pPr lvl="1"/>
            <a:r>
              <a:rPr lang="en-US" dirty="0" smtClean="0"/>
              <a:t>Input of audio source</a:t>
            </a:r>
          </a:p>
          <a:p>
            <a:pPr lvl="1"/>
            <a:r>
              <a:rPr lang="en-US" dirty="0" smtClean="0"/>
              <a:t>Beat detection</a:t>
            </a:r>
          </a:p>
          <a:p>
            <a:pPr lvl="1"/>
            <a:r>
              <a:rPr lang="en-US" dirty="0" smtClean="0"/>
              <a:t>Output </a:t>
            </a:r>
            <a:r>
              <a:rPr lang="en-US" dirty="0"/>
              <a:t>to robot controller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Mechanical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Arms and legs to beat drums</a:t>
            </a:r>
          </a:p>
          <a:p>
            <a:pPr lvl="1"/>
            <a:r>
              <a:rPr lang="en-US" dirty="0"/>
              <a:t>Interface to control </a:t>
            </a:r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 – Differentiate signal</a:t>
            </a:r>
          </a:p>
          <a:p>
            <a:pPr lvl="1"/>
            <a:r>
              <a:rPr lang="en-US" dirty="0" smtClean="0"/>
              <a:t>Accentuate when the sound changes</a:t>
            </a:r>
          </a:p>
          <a:p>
            <a:pPr lvl="1"/>
            <a:r>
              <a:rPr lang="en-US" dirty="0" smtClean="0"/>
              <a:t>Corresponds to beats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Step 4 – Rectify signal</a:t>
            </a:r>
          </a:p>
          <a:p>
            <a:pPr lvl="1"/>
            <a:r>
              <a:rPr lang="en-US" dirty="0" smtClean="0"/>
              <a:t>Only see changes in sound</a:t>
            </a:r>
          </a:p>
          <a:p>
            <a:pPr lvl="1"/>
            <a:r>
              <a:rPr lang="en-US" dirty="0" smtClean="0"/>
              <a:t>Signals ready to be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629400" cy="53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 – Comb Filter</a:t>
            </a:r>
          </a:p>
          <a:p>
            <a:pPr lvl="1"/>
            <a:r>
              <a:rPr lang="en-US" dirty="0" smtClean="0"/>
              <a:t>Use various filters</a:t>
            </a:r>
          </a:p>
          <a:p>
            <a:pPr lvl="1"/>
            <a:r>
              <a:rPr lang="en-US" dirty="0" smtClean="0"/>
              <a:t>Determine which has highest energy</a:t>
            </a:r>
          </a:p>
          <a:p>
            <a:pPr lvl="1"/>
            <a:r>
              <a:rPr lang="en-US" dirty="0" smtClean="0"/>
              <a:t>Maximum value is the fundamental tempo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973454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Comb Filter is used to find tempo maxima</a:t>
            </a:r>
          </a:p>
          <a:p>
            <a:pPr lvl="1"/>
            <a:r>
              <a:rPr lang="en-US" dirty="0" smtClean="0"/>
              <a:t>For delay </a:t>
            </a:r>
            <a:r>
              <a:rPr lang="en-US" i="1" dirty="0" smtClean="0"/>
              <a:t>T</a:t>
            </a:r>
            <a:r>
              <a:rPr lang="en-US" dirty="0" smtClean="0"/>
              <a:t> and gain </a:t>
            </a:r>
            <a:r>
              <a:rPr lang="el-GR" i="1" dirty="0" smtClean="0"/>
              <a:t>α</a:t>
            </a:r>
            <a:r>
              <a:rPr lang="en-US" dirty="0"/>
              <a:t> </a:t>
            </a:r>
            <a:r>
              <a:rPr lang="en-US" dirty="0" smtClean="0"/>
              <a:t>the magnitude response 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7432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5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 Comb Filter is used to find tempo maxima</a:t>
                </a:r>
              </a:p>
              <a:p>
                <a:pPr lvl="1"/>
                <a:r>
                  <a:rPr lang="en-US" dirty="0" smtClean="0"/>
                  <a:t>For delay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and gain </a:t>
                </a:r>
                <a:r>
                  <a:rPr lang="el-GR" i="1" dirty="0" smtClean="0"/>
                  <a:t>α</a:t>
                </a:r>
                <a:r>
                  <a:rPr lang="en-US" dirty="0"/>
                  <a:t> </a:t>
                </a:r>
                <a:r>
                  <a:rPr lang="en-US" dirty="0" smtClean="0"/>
                  <a:t>the magnitude response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Local maxima are wherever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i="1" dirty="0"/>
                          <m:t>α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near 1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Key part of Beat Detection Algorithm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6670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79" y="4439266"/>
            <a:ext cx="3631079" cy="6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Stimulate </a:t>
                </a:r>
                <a:r>
                  <a:rPr lang="en-US" dirty="0"/>
                  <a:t>a comb filter with delay 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and </a:t>
                </a:r>
                <a:r>
                  <a:rPr lang="en-US" dirty="0"/>
                  <a:t>gain 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 </a:t>
                </a:r>
                <a:r>
                  <a:rPr lang="en-US" dirty="0"/>
                  <a:t>with a right-sided pulse train of height </a:t>
                </a:r>
                <a:r>
                  <a:rPr lang="en-US" i="1" dirty="0"/>
                  <a:t>A </a:t>
                </a:r>
                <a:r>
                  <a:rPr lang="en-US" dirty="0" smtClean="0"/>
                  <a:t>and period </a:t>
                </a:r>
                <a:r>
                  <a:rPr lang="en-US" i="1" dirty="0" smtClean="0"/>
                  <a:t>k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get reinforcement </a:t>
                </a:r>
                <a:r>
                  <a:rPr lang="en-US" dirty="0" smtClean="0"/>
                  <a:t>(resonance) </a:t>
                </a:r>
                <a:r>
                  <a:rPr lang="en-US" dirty="0"/>
                  <a:t>if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.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be the input and output signals at time </a:t>
                </a:r>
                <a:r>
                  <a:rPr lang="en-US" i="1" dirty="0" smtClean="0"/>
                  <a:t>t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 dirty="0" smtClean="0"/>
                          <m:t>α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+ (1-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1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5" y="1422007"/>
            <a:ext cx="6934201" cy="442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2" y="5848092"/>
            <a:ext cx="6958014" cy="57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0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higher at dominant tempos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7532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– Host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Input audio from file or microphone</a:t>
            </a:r>
          </a:p>
          <a:p>
            <a:pPr lvl="2"/>
            <a:r>
              <a:rPr lang="en-US" dirty="0" smtClean="0"/>
              <a:t>.wav file or 10 seconds of microphone sample</a:t>
            </a:r>
          </a:p>
          <a:p>
            <a:pPr lvl="1"/>
            <a:r>
              <a:rPr lang="en-US" dirty="0" smtClean="0"/>
              <a:t>Follow Handel Algorithm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Result is BPM value</a:t>
            </a:r>
          </a:p>
          <a:p>
            <a:pPr lvl="1"/>
            <a:r>
              <a:rPr lang="en-US" dirty="0" smtClean="0"/>
              <a:t>Send BPM control value using  Serial connection to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‘DIM’ Robot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8" y="1600200"/>
            <a:ext cx="3380503" cy="4525963"/>
          </a:xfrm>
        </p:spPr>
      </p:pic>
    </p:spTree>
    <p:extLst>
      <p:ext uri="{BB962C8B-B14F-4D97-AF65-F5344CB8AC3E}">
        <p14:creationId xmlns:p14="http://schemas.microsoft.com/office/powerpoint/2010/main" val="2479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</a:t>
            </a:r>
          </a:p>
          <a:p>
            <a:pPr lvl="1"/>
            <a:r>
              <a:rPr lang="en-US" dirty="0" smtClean="0"/>
              <a:t>Arms </a:t>
            </a:r>
            <a:r>
              <a:rPr lang="en-US" dirty="0"/>
              <a:t>and legs to beat </a:t>
            </a:r>
            <a:r>
              <a:rPr lang="en-US" dirty="0" smtClean="0"/>
              <a:t>drums</a:t>
            </a:r>
          </a:p>
          <a:p>
            <a:pPr lvl="2"/>
            <a:r>
              <a:rPr lang="en-US" dirty="0" smtClean="0"/>
              <a:t>Using lamps, casters and servos</a:t>
            </a:r>
          </a:p>
          <a:p>
            <a:pPr lvl="2"/>
            <a:r>
              <a:rPr lang="en-US" dirty="0" smtClean="0"/>
              <a:t>3 degrees of freedom per arm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/>
              <a:t>to control </a:t>
            </a:r>
            <a:r>
              <a:rPr lang="en-US" dirty="0" smtClean="0"/>
              <a:t>software</a:t>
            </a:r>
          </a:p>
          <a:p>
            <a:pPr lvl="3"/>
            <a:r>
              <a:rPr lang="en-US" dirty="0" smtClean="0"/>
              <a:t>Input Serial BPM data</a:t>
            </a:r>
          </a:p>
          <a:p>
            <a:pPr lvl="2"/>
            <a:r>
              <a:rPr lang="en-US" dirty="0" smtClean="0"/>
              <a:t>Move robot limbs to drum at BPM</a:t>
            </a:r>
          </a:p>
        </p:txBody>
      </p:sp>
    </p:spTree>
    <p:extLst>
      <p:ext uri="{BB962C8B-B14F-4D97-AF65-F5344CB8AC3E}">
        <p14:creationId xmlns:p14="http://schemas.microsoft.com/office/powerpoint/2010/main" val="3984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447800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limbs to the DIM robot (as seen in the Robot Theater window)</a:t>
            </a:r>
          </a:p>
          <a:p>
            <a:r>
              <a:rPr lang="en-US" dirty="0" smtClean="0"/>
              <a:t>Used servos to move limbs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Pololu</a:t>
            </a:r>
            <a:r>
              <a:rPr lang="en-US" dirty="0" smtClean="0"/>
              <a:t> ‘Orangutan SVP’ robot controller handles the servo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Arms</a:t>
            </a:r>
          </a:p>
          <a:p>
            <a:pPr lvl="1"/>
            <a:r>
              <a:rPr lang="en-US" dirty="0"/>
              <a:t>Lamp arm from thrift store</a:t>
            </a:r>
          </a:p>
          <a:p>
            <a:pPr lvl="1"/>
            <a:r>
              <a:rPr lang="en-US" dirty="0"/>
              <a:t>Servo moves arm </a:t>
            </a:r>
            <a:r>
              <a:rPr lang="en-US" dirty="0" smtClean="0"/>
              <a:t>indirectly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8999"/>
            <a:ext cx="4572000" cy="341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2" cy="3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0" cy="341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904" y="3233905"/>
            <a:ext cx="4061901" cy="30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886" y="3213829"/>
            <a:ext cx="4084886" cy="3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Arms</a:t>
            </a:r>
          </a:p>
          <a:p>
            <a:pPr lvl="1"/>
            <a:r>
              <a:rPr lang="en-US" dirty="0" smtClean="0"/>
              <a:t>Mounted on Robot torso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0"/>
            <a:ext cx="4980079" cy="3719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3540"/>
            <a:ext cx="4114800" cy="46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Host</a:t>
            </a:r>
          </a:p>
        </p:txBody>
      </p:sp>
    </p:spTree>
    <p:extLst>
      <p:ext uri="{BB962C8B-B14F-4D97-AF65-F5344CB8AC3E}">
        <p14:creationId xmlns:p14="http://schemas.microsoft.com/office/powerpoint/2010/main" val="8156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Host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Output drumming movement in time with BPM</a:t>
            </a:r>
          </a:p>
          <a:p>
            <a:pPr lvl="1"/>
            <a:r>
              <a:rPr lang="en-US" dirty="0" smtClean="0"/>
              <a:t>Changes BPM of drumming every time new serial BPM data is received</a:t>
            </a:r>
          </a:p>
        </p:txBody>
      </p:sp>
    </p:spTree>
    <p:extLst>
      <p:ext uri="{BB962C8B-B14F-4D97-AF65-F5344CB8AC3E}">
        <p14:creationId xmlns:p14="http://schemas.microsoft.com/office/powerpoint/2010/main" val="25895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Pololu</a:t>
            </a:r>
            <a:r>
              <a:rPr lang="en-US" dirty="0" smtClean="0"/>
              <a:t> Orangutan SVP               Servo Controller</a:t>
            </a:r>
            <a:endParaRPr lang="en-US" dirty="0"/>
          </a:p>
        </p:txBody>
      </p:sp>
      <p:pic>
        <p:nvPicPr>
          <p:cNvPr id="4" name="Content Placeholder 3" descr="OrangutanSVP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124200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9928" y="3179617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7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SVP from </a:t>
            </a:r>
            <a:r>
              <a:rPr lang="en-US" dirty="0" err="1" smtClean="0"/>
              <a:t>Pololu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896" y="1600200"/>
            <a:ext cx="7398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2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Specifications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7619" y="1600200"/>
            <a:ext cx="69287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6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Atmel Orangutan </a:t>
            </a:r>
            <a:r>
              <a:rPr lang="en-US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Studio Development Software</a:t>
            </a:r>
          </a:p>
          <a:p>
            <a:pPr lvl="1"/>
            <a:r>
              <a:rPr lang="en-US" dirty="0" smtClean="0"/>
              <a:t>Program the Orangutan in C code</a:t>
            </a:r>
          </a:p>
          <a:p>
            <a:pPr lvl="2"/>
            <a:r>
              <a:rPr lang="en-US" dirty="0" smtClean="0"/>
              <a:t>APIs available for servos</a:t>
            </a:r>
            <a:r>
              <a:rPr lang="en-US" smtClean="0"/>
              <a:t>, LEDs</a:t>
            </a:r>
            <a:r>
              <a:rPr lang="en-US" dirty="0" smtClean="0"/>
              <a:t>, serial data,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399"/>
            <a:ext cx="5486400" cy="328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6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58"/>
            <a:ext cx="8153400" cy="51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" y="1447800"/>
            <a:ext cx="819706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524000"/>
            <a:ext cx="6072188" cy="49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Orangutan Implemented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2171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Drumming State Machine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en-US" sz="3600" dirty="0" smtClean="0"/>
              <a:t>Initial [0,9] byte </a:t>
            </a:r>
            <a:r>
              <a:rPr lang="en-US" sz="3600" dirty="0" err="1" smtClean="0"/>
              <a:t>Implemenation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371600"/>
            <a:ext cx="7960969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/>
              <a:t>Initial [0,9] byte </a:t>
            </a:r>
            <a:r>
              <a:rPr lang="en-US" sz="3600" dirty="0" err="1"/>
              <a:t>Implemenation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5" y="1417638"/>
            <a:ext cx="768517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 smtClean="0"/>
              <a:t>Improved [</a:t>
            </a:r>
            <a:r>
              <a:rPr lang="en-US" sz="3600" dirty="0" err="1" smtClean="0"/>
              <a:t>a,z</a:t>
            </a:r>
            <a:r>
              <a:rPr lang="en-US" sz="3600" dirty="0" smtClean="0"/>
              <a:t>] </a:t>
            </a:r>
            <a:r>
              <a:rPr lang="en-US" sz="3600" dirty="0"/>
              <a:t>byte </a:t>
            </a:r>
            <a:r>
              <a:rPr lang="en-US" sz="3600" dirty="0" err="1"/>
              <a:t>Implemenation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705600" cy="5916628"/>
          </a:xfrm>
        </p:spPr>
      </p:pic>
    </p:spTree>
    <p:extLst>
      <p:ext uri="{BB962C8B-B14F-4D97-AF65-F5344CB8AC3E}">
        <p14:creationId xmlns:p14="http://schemas.microsoft.com/office/powerpoint/2010/main" val="3482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Drumming Robot Video Examples</a:t>
            </a:r>
            <a:endParaRPr lang="en-US" dirty="0"/>
          </a:p>
          <a:p>
            <a:r>
              <a:rPr lang="en-US" dirty="0" smtClean="0">
                <a:hlinkClick r:id="rId2" action="ppaction://hlinkfile"/>
              </a:rPr>
              <a:t>Drumming Robot Host Side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Drumming Robot Controller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24" y="1600200"/>
            <a:ext cx="3665079" cy="4906964"/>
          </a:xfr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Scheirer</a:t>
            </a:r>
            <a:r>
              <a:rPr lang="en-US" sz="3700" dirty="0"/>
              <a:t>, Eric D. (1997). </a:t>
            </a:r>
            <a:r>
              <a:rPr lang="en-US" sz="3700" i="1" dirty="0"/>
              <a:t>Tempo and beat analysis of acoustic musical signals.</a:t>
            </a:r>
            <a:r>
              <a:rPr lang="en-US" sz="3700" dirty="0"/>
              <a:t> MIT Media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Cheng, </a:t>
            </a:r>
            <a:r>
              <a:rPr lang="en-US" sz="3700" dirty="0" err="1"/>
              <a:t>Kileen</a:t>
            </a:r>
            <a:r>
              <a:rPr lang="en-US" sz="3700" dirty="0"/>
              <a:t>; </a:t>
            </a:r>
            <a:r>
              <a:rPr lang="en-US" sz="3700" dirty="0" err="1"/>
              <a:t>Nazer</a:t>
            </a:r>
            <a:r>
              <a:rPr lang="en-US" sz="3700" dirty="0"/>
              <a:t>, </a:t>
            </a:r>
            <a:r>
              <a:rPr lang="en-US" sz="3700" dirty="0" err="1"/>
              <a:t>Bobak</a:t>
            </a:r>
            <a:r>
              <a:rPr lang="en-US" sz="3700" dirty="0"/>
              <a:t>; </a:t>
            </a:r>
            <a:r>
              <a:rPr lang="en-US" sz="3700" dirty="0" err="1"/>
              <a:t>Uppuluri</a:t>
            </a:r>
            <a:r>
              <a:rPr lang="en-US" sz="3700" dirty="0"/>
              <a:t>, </a:t>
            </a:r>
            <a:r>
              <a:rPr lang="en-US" sz="3700" dirty="0" err="1"/>
              <a:t>Jyoti</a:t>
            </a:r>
            <a:r>
              <a:rPr lang="en-US" sz="3700" dirty="0"/>
              <a:t>; Verret, Ryan (2001). </a:t>
            </a:r>
            <a:r>
              <a:rPr lang="en-US" sz="3700" i="1" dirty="0"/>
              <a:t>Beat This – A Beat Synchronization Project.</a:t>
            </a:r>
            <a:r>
              <a:rPr lang="en-US" sz="3700" dirty="0"/>
              <a:t> Rice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Handel, Stephen (1989). </a:t>
            </a:r>
            <a:r>
              <a:rPr lang="en-US" sz="3700" i="1" dirty="0"/>
              <a:t>Listening.</a:t>
            </a:r>
            <a:r>
              <a:rPr lang="en-US" sz="3700" dirty="0"/>
              <a:t> MIT Press.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Large, Edward W. and </a:t>
            </a:r>
            <a:r>
              <a:rPr lang="en-US" sz="3700" dirty="0" err="1"/>
              <a:t>Kolen</a:t>
            </a:r>
            <a:r>
              <a:rPr lang="en-US" sz="3700" dirty="0"/>
              <a:t>, John F. (1994). </a:t>
            </a:r>
            <a:r>
              <a:rPr lang="en-US" sz="3700" i="1" dirty="0"/>
              <a:t>Resonance and the Perception of Musical Meter.</a:t>
            </a:r>
            <a:r>
              <a:rPr lang="en-US" sz="3700" dirty="0"/>
              <a:t> Connection Science, Vol. 6, Nos. 2 &amp; 3, p. 177.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Afonso</a:t>
            </a:r>
            <a:r>
              <a:rPr lang="en-US" sz="3700" dirty="0"/>
              <a:t>, </a:t>
            </a:r>
            <a:r>
              <a:rPr lang="en-US" sz="3700" dirty="0" err="1"/>
              <a:t>Valtino</a:t>
            </a:r>
            <a:r>
              <a:rPr lang="en-US" sz="3700" dirty="0"/>
              <a:t> X.; Thompkins, Willis J.; Nguyen, Truong Q.; Luo, Shen (1999). </a:t>
            </a:r>
            <a:r>
              <a:rPr lang="en-US" sz="3700" i="1" dirty="0"/>
              <a:t>ECG Beat Detection Using Filter Banks.</a:t>
            </a:r>
            <a:r>
              <a:rPr lang="en-US" sz="3700" dirty="0"/>
              <a:t> IEEE Transactions on Biomedical Engineering, Vol. 46, No.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Povel</a:t>
            </a:r>
            <a:r>
              <a:rPr lang="en-US" sz="3700" dirty="0"/>
              <a:t>, Dirk-Jan and </a:t>
            </a:r>
            <a:r>
              <a:rPr lang="en-US" sz="3700" dirty="0" err="1"/>
              <a:t>Essens</a:t>
            </a:r>
            <a:r>
              <a:rPr lang="en-US" sz="3700" dirty="0"/>
              <a:t>, Peter (1985). </a:t>
            </a:r>
            <a:r>
              <a:rPr lang="en-US" sz="3700" i="1" dirty="0"/>
              <a:t>Perception of Temporal Patterns.</a:t>
            </a:r>
            <a:r>
              <a:rPr lang="en-US" sz="3700" dirty="0"/>
              <a:t> Music Perception: An Interdisciplinary Journal, Vol. 2, No. 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Jackson, Preston A.; Chan, Cy P.; </a:t>
            </a:r>
            <a:r>
              <a:rPr lang="en-US" sz="3700" dirty="0" err="1"/>
              <a:t>Scalera</a:t>
            </a:r>
            <a:r>
              <a:rPr lang="en-US" sz="3700" dirty="0"/>
              <a:t>, Jonathan E.; Rader, Charles M.; </a:t>
            </a:r>
            <a:r>
              <a:rPr lang="en-US" sz="3700" dirty="0" err="1"/>
              <a:t>Vai</a:t>
            </a:r>
            <a:r>
              <a:rPr lang="en-US" sz="3700" dirty="0"/>
              <a:t>, Michael (2004). </a:t>
            </a:r>
            <a:r>
              <a:rPr lang="en-US" sz="3700" i="1" dirty="0"/>
              <a:t>A Systolic FFT Architecture for Real Time FPGA Systems.</a:t>
            </a:r>
            <a:r>
              <a:rPr lang="en-US" sz="3700" dirty="0"/>
              <a:t> MIT Lincoln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Buso</a:t>
            </a:r>
            <a:r>
              <a:rPr lang="en-US" sz="3700" dirty="0"/>
              <a:t>, Vincent (2012). </a:t>
            </a:r>
            <a:r>
              <a:rPr lang="en-US" sz="3700" i="1" dirty="0"/>
              <a:t>VLSI Report.</a:t>
            </a:r>
            <a:r>
              <a:rPr lang="en-US" sz="3700" dirty="0"/>
              <a:t> Illinois Institute of Technology.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Gerez</a:t>
            </a:r>
            <a:r>
              <a:rPr lang="en-US" sz="3700" dirty="0"/>
              <a:t>, </a:t>
            </a:r>
            <a:r>
              <a:rPr lang="en-US" sz="3700" dirty="0" err="1"/>
              <a:t>Sabih</a:t>
            </a:r>
            <a:r>
              <a:rPr lang="en-US" sz="3700" dirty="0"/>
              <a:t> H. (2013). </a:t>
            </a:r>
            <a:r>
              <a:rPr lang="en-US" sz="3700" i="1" dirty="0"/>
              <a:t>Hardware Implementations of the Fast Fourier Transform (FFT).</a:t>
            </a:r>
            <a:r>
              <a:rPr lang="en-US" sz="3700" dirty="0"/>
              <a:t> University of </a:t>
            </a:r>
            <a:r>
              <a:rPr lang="en-US" sz="3700" dirty="0" err="1"/>
              <a:t>Twente</a:t>
            </a:r>
            <a:r>
              <a:rPr lang="en-US" sz="3700" dirty="0"/>
              <a:t>, The Netherlands.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Meyer-</a:t>
            </a:r>
            <a:r>
              <a:rPr lang="en-US" sz="3700" dirty="0" err="1"/>
              <a:t>Baese</a:t>
            </a:r>
            <a:r>
              <a:rPr lang="en-US" sz="3700" dirty="0"/>
              <a:t>, U. (2007). </a:t>
            </a:r>
            <a:r>
              <a:rPr lang="en-US" sz="3700" i="1" dirty="0"/>
              <a:t>Digital Signal Processing with Field Programmable Gate Arrays.</a:t>
            </a:r>
            <a:r>
              <a:rPr lang="en-US" sz="3700" dirty="0"/>
              <a:t> Springer.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Witte, Robert A. (2014). </a:t>
            </a:r>
            <a:r>
              <a:rPr lang="en-US" sz="3700" i="1" dirty="0"/>
              <a:t>Spectrum and Network Measurements.</a:t>
            </a:r>
            <a:r>
              <a:rPr lang="en-US" sz="3700" dirty="0"/>
              <a:t> SciTech.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Smith, Steven W. (2011). </a:t>
            </a:r>
            <a:r>
              <a:rPr lang="en-US" sz="3700" i="1" dirty="0"/>
              <a:t>The Scientist and Engineer’s Guide to Digital Signal Processing.</a:t>
            </a:r>
            <a:r>
              <a:rPr lang="en-US" sz="3700" dirty="0"/>
              <a:t> California Technical Publishing.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McKinney, Martin F. and </a:t>
            </a:r>
            <a:r>
              <a:rPr lang="en-US" sz="3700" dirty="0" err="1"/>
              <a:t>Breebaart</a:t>
            </a:r>
            <a:r>
              <a:rPr lang="en-US" sz="3700" dirty="0"/>
              <a:t>, </a:t>
            </a:r>
            <a:r>
              <a:rPr lang="en-US" sz="3700" dirty="0" err="1"/>
              <a:t>Jeroen</a:t>
            </a:r>
            <a:r>
              <a:rPr lang="en-US" sz="3700" dirty="0"/>
              <a:t> (2003). </a:t>
            </a:r>
            <a:r>
              <a:rPr lang="en-US" sz="3700" i="1" dirty="0"/>
              <a:t>Features for Audio and Music Classification.</a:t>
            </a:r>
            <a:r>
              <a:rPr lang="en-US" sz="3700" dirty="0"/>
              <a:t> Johns Hopkins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Lu, Li; Jiang, </a:t>
            </a:r>
            <a:r>
              <a:rPr lang="en-US" sz="3700" dirty="0" err="1"/>
              <a:t>Hao</a:t>
            </a:r>
            <a:r>
              <a:rPr lang="en-US" sz="3700" dirty="0"/>
              <a:t>; Zhang, </a:t>
            </a:r>
            <a:r>
              <a:rPr lang="en-US" sz="3700" dirty="0" err="1"/>
              <a:t>HongJiang</a:t>
            </a:r>
            <a:r>
              <a:rPr lang="en-US" sz="3700" dirty="0"/>
              <a:t> (2001). </a:t>
            </a:r>
            <a:r>
              <a:rPr lang="en-US" sz="3700" i="1" dirty="0"/>
              <a:t>A Robust Audio Classification and Segmentation Method.</a:t>
            </a:r>
            <a:r>
              <a:rPr lang="en-US" sz="3700" dirty="0"/>
              <a:t> ACM Multimedia.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O’Haver</a:t>
            </a:r>
            <a:r>
              <a:rPr lang="en-US" sz="3700" dirty="0"/>
              <a:t>, Tom (2016). </a:t>
            </a:r>
            <a:r>
              <a:rPr lang="en-US" sz="3700" i="1" dirty="0"/>
              <a:t>A Pragmatic Introduction to Signal Processing.</a:t>
            </a:r>
            <a:r>
              <a:rPr lang="en-US" sz="3700" dirty="0"/>
              <a:t> University of Maryland at College Park</a:t>
            </a:r>
            <a:r>
              <a:rPr lang="en-US" sz="37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Davies, Matthew E. P. and </a:t>
            </a:r>
            <a:r>
              <a:rPr lang="en-US" sz="3700" dirty="0" err="1"/>
              <a:t>Plumbley</a:t>
            </a:r>
            <a:r>
              <a:rPr lang="en-US" sz="3700" dirty="0"/>
              <a:t>, Mark D. (2006). </a:t>
            </a:r>
            <a:r>
              <a:rPr lang="en-US" sz="3700" i="1" dirty="0"/>
              <a:t>A Spectral Difference Approach to Downbeat Extraction in Musical Audio.</a:t>
            </a:r>
            <a:r>
              <a:rPr lang="en-US" sz="3700" dirty="0"/>
              <a:t> University of London Center for Digital Music.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Farid</a:t>
            </a:r>
            <a:r>
              <a:rPr lang="en-US" sz="3700" dirty="0"/>
              <a:t>, Hany and </a:t>
            </a:r>
            <a:r>
              <a:rPr lang="en-US" sz="3700" dirty="0" err="1"/>
              <a:t>Simoncelli</a:t>
            </a:r>
            <a:r>
              <a:rPr lang="en-US" sz="3700" dirty="0"/>
              <a:t>, </a:t>
            </a:r>
            <a:r>
              <a:rPr lang="en-US" sz="3700" dirty="0" err="1"/>
              <a:t>Eero</a:t>
            </a:r>
            <a:r>
              <a:rPr lang="en-US" sz="3700" dirty="0"/>
              <a:t> P. (2004). </a:t>
            </a:r>
            <a:r>
              <a:rPr lang="en-US" sz="3700" i="1" dirty="0"/>
              <a:t>Differentiation of Discrete Multi-Dimensional Signals.</a:t>
            </a:r>
            <a:r>
              <a:rPr lang="en-US" sz="3700" dirty="0"/>
              <a:t> IEEE Transactions on Image Processing, Vol. 20, No. 20.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  <a:p>
            <a:pPr lvl="2"/>
            <a:r>
              <a:rPr lang="en-US" dirty="0" smtClean="0"/>
              <a:t>Fourier Transforms can detect frequency power trends to determine the beat of an audio sample</a:t>
            </a:r>
          </a:p>
        </p:txBody>
      </p:sp>
    </p:spTree>
    <p:extLst>
      <p:ext uri="{BB962C8B-B14F-4D97-AF65-F5344CB8AC3E}">
        <p14:creationId xmlns:p14="http://schemas.microsoft.com/office/powerpoint/2010/main" val="101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1573</Words>
  <Application>Microsoft Office PowerPoint</Application>
  <PresentationFormat>On-screen Show (4:3)</PresentationFormat>
  <Paragraphs>243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Wingdings</vt:lpstr>
      <vt:lpstr>Office Theme</vt:lpstr>
      <vt:lpstr>Beat Extraction with Application to Robot Drumming</vt:lpstr>
      <vt:lpstr>Beat Extraction Goals</vt:lpstr>
      <vt:lpstr>Beat Extraction Phases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PowerPoint Presentation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Fourier Transforms</vt:lpstr>
      <vt:lpstr>Fourier Transforms</vt:lpstr>
      <vt:lpstr>Fourier Transforms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Software Design – Host Side</vt:lpstr>
      <vt:lpstr> The ‘DIM’ Robot</vt:lpstr>
      <vt:lpstr>Robot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Software Design</vt:lpstr>
      <vt:lpstr>Robot - Software Design</vt:lpstr>
      <vt:lpstr>The Pololu Orangutan SVP               Servo Controller</vt:lpstr>
      <vt:lpstr>Orangutan SVP from Pololu</vt:lpstr>
      <vt:lpstr>Orangutan Specifications</vt:lpstr>
      <vt:lpstr>Atmel Orangutan Programming</vt:lpstr>
      <vt:lpstr>Atmel Orangutan Programming</vt:lpstr>
      <vt:lpstr>Atmel Orangutan Programming</vt:lpstr>
      <vt:lpstr>Atmel Orangutan Programming</vt:lpstr>
      <vt:lpstr>Orangutan Implemented Functions</vt:lpstr>
      <vt:lpstr>Drumming State Machine Code Initial [0,9] byte Implemenation</vt:lpstr>
      <vt:lpstr>Drumming State Machine Code Initial [0,9] byte Implemenation</vt:lpstr>
      <vt:lpstr>Drumming State Machine Code Improved [a,z] byte Implemenation</vt:lpstr>
      <vt:lpstr>Videos</vt:lpstr>
      <vt:lpstr>Questions?</vt:lpstr>
      <vt:lpstr>References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Drumming Robot</dc:title>
  <dc:creator>Engstrom, MichaelX J</dc:creator>
  <cp:lastModifiedBy>Owner</cp:lastModifiedBy>
  <cp:revision>163</cp:revision>
  <dcterms:created xsi:type="dcterms:W3CDTF">2013-02-14T06:32:44Z</dcterms:created>
  <dcterms:modified xsi:type="dcterms:W3CDTF">2019-04-18T23:31:25Z</dcterms:modified>
</cp:coreProperties>
</file>